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0275213" cy="427672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25" userDrawn="1">
          <p15:clr>
            <a:srgbClr val="A4A3A4"/>
          </p15:clr>
        </p15:guide>
        <p15:guide id="2" pos="1099" userDrawn="1">
          <p15:clr>
            <a:srgbClr val="A4A3A4"/>
          </p15:clr>
        </p15:guide>
        <p15:guide id="3" pos="17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3FC2"/>
    <a:srgbClr val="EC3539"/>
    <a:srgbClr val="0345A5"/>
    <a:srgbClr val="FFFFFF"/>
    <a:srgbClr val="583ACF"/>
    <a:srgbClr val="13D1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13"/>
    <p:restoredTop sz="94773"/>
  </p:normalViewPr>
  <p:slideViewPr>
    <p:cSldViewPr snapToGrid="0" snapToObjects="1">
      <p:cViewPr>
        <p:scale>
          <a:sx n="44" d="100"/>
          <a:sy n="44" d="100"/>
        </p:scale>
        <p:origin x="872" y="464"/>
      </p:cViewPr>
      <p:guideLst>
        <p:guide orient="horz" pos="13425"/>
        <p:guide pos="1099"/>
        <p:guide pos="1790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6" d="100"/>
          <a:sy n="86" d="100"/>
        </p:scale>
        <p:origin x="3984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A9DFA51-F3DA-043D-B523-4E76CEBC0F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C95A66-AD10-5747-28A5-26F3C1A1E9D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10A89B-C00A-1847-A167-23C9A6EA9159}" type="datetimeFigureOut">
              <a:rPr lang="en-VN" smtClean="0"/>
              <a:t>6/3/26</a:t>
            </a:fld>
            <a:endParaRPr lang="en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C16518-E05C-4C96-43C3-E61B4C68C3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19A92C-E9E7-4D0B-881C-C29448AF41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726F8D-0A60-6641-B5FE-A51B27CB1128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8284906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8ADEAE-2347-4440-8773-A778A260DD1A}" type="datetimeFigureOut">
              <a:rPr lang="en-US" smtClean="0"/>
              <a:t>3/6/26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6800" y="1143000"/>
            <a:ext cx="2184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8BA44-A5A2-4DF7-BEBA-BF68B354E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81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Ngoại</a:t>
            </a:r>
            <a:r>
              <a:rPr lang="en-US" dirty="0"/>
              <a:t> </a:t>
            </a:r>
            <a:r>
              <a:rPr lang="en-US" dirty="0" err="1"/>
              <a:t>trừ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nền</a:t>
            </a:r>
            <a:r>
              <a:rPr lang="en-US" dirty="0"/>
              <a:t> (ở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dưới</a:t>
            </a:r>
            <a:r>
              <a:rPr lang="en-US" dirty="0"/>
              <a:t> </a:t>
            </a:r>
            <a:r>
              <a:rPr lang="en-US" dirty="0" err="1"/>
              <a:t>cuối</a:t>
            </a:r>
            <a:r>
              <a:rPr lang="en-US" dirty="0"/>
              <a:t> </a:t>
            </a:r>
            <a:r>
              <a:rPr lang="en-US" dirty="0" err="1"/>
              <a:t>tờ</a:t>
            </a:r>
            <a:r>
              <a:rPr lang="en-US" dirty="0"/>
              <a:t>)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khu</a:t>
            </a:r>
            <a:r>
              <a:rPr lang="en-US" dirty="0"/>
              <a:t> </a:t>
            </a:r>
            <a:r>
              <a:rPr lang="en-US" dirty="0" err="1"/>
              <a:t>vực</a:t>
            </a:r>
            <a:r>
              <a:rPr lang="en-US" dirty="0"/>
              <a:t> </a:t>
            </a:r>
            <a:r>
              <a:rPr lang="en-US" dirty="0" err="1"/>
              <a:t>tên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, </a:t>
            </a:r>
            <a:r>
              <a:rPr lang="en-US" dirty="0" err="1"/>
              <a:t>tên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giả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tóm</a:t>
            </a:r>
            <a:r>
              <a:rPr lang="en-US" dirty="0"/>
              <a:t> </a:t>
            </a:r>
            <a:r>
              <a:rPr lang="en-US" dirty="0" err="1"/>
              <a:t>tắt</a:t>
            </a:r>
            <a:r>
              <a:rPr lang="en-US" dirty="0"/>
              <a:t>,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còn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giả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toàn</a:t>
            </a:r>
            <a:r>
              <a:rPr lang="en-US" dirty="0"/>
              <a:t> </a:t>
            </a:r>
            <a:r>
              <a:rPr lang="en-US" dirty="0" err="1"/>
              <a:t>quyền</a:t>
            </a:r>
            <a:r>
              <a:rPr lang="en-US" dirty="0"/>
              <a:t> </a:t>
            </a:r>
            <a:r>
              <a:rPr lang="en-US" dirty="0" err="1"/>
              <a:t>tùy</a:t>
            </a:r>
            <a:r>
              <a:rPr lang="en-US" dirty="0"/>
              <a:t> </a:t>
            </a:r>
            <a:r>
              <a:rPr lang="en-US" dirty="0" err="1"/>
              <a:t>chỉnh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68BA44-A5A2-4DF7-BEBA-BF68B354E8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469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cigos2026.sciencesconf.org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92FAD285-98E1-E646-1EC4-09E4B3C3BD2A}"/>
              </a:ext>
            </a:extLst>
          </p:cNvPr>
          <p:cNvSpPr/>
          <p:nvPr userDrawn="1"/>
        </p:nvSpPr>
        <p:spPr>
          <a:xfrm>
            <a:off x="1870516" y="1959594"/>
            <a:ext cx="26587938" cy="38848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98AA4526-A9E5-0CA2-B680-20F5D34F5B8C}"/>
              </a:ext>
            </a:extLst>
          </p:cNvPr>
          <p:cNvSpPr/>
          <p:nvPr userDrawn="1"/>
        </p:nvSpPr>
        <p:spPr>
          <a:xfrm rot="10800000">
            <a:off x="23664289" y="633293"/>
            <a:ext cx="5970273" cy="5970273"/>
          </a:xfrm>
          <a:prstGeom prst="rtTriangle">
            <a:avLst/>
          </a:prstGeom>
          <a:solidFill>
            <a:srgbClr val="0B3F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0DCF3E3-1E59-2C5B-8C69-AD976C3E41B6}"/>
              </a:ext>
            </a:extLst>
          </p:cNvPr>
          <p:cNvSpPr/>
          <p:nvPr userDrawn="1"/>
        </p:nvSpPr>
        <p:spPr>
          <a:xfrm>
            <a:off x="6796500" y="1959594"/>
            <a:ext cx="20750394" cy="156966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b="1" i="0" spc="30" baseline="0" dirty="0">
                <a:solidFill>
                  <a:srgbClr val="C00000"/>
                </a:solidFill>
                <a:latin typeface="Aptos" panose="020B0004020202020204" pitchFamily="34" charset="0"/>
                <a:ea typeface="Helvetica" charset="0"/>
                <a:cs typeface="Helvetica" charset="0"/>
              </a:rPr>
              <a:t>Innovation in Planning, Design and Civil Infrastructure for</a:t>
            </a:r>
          </a:p>
          <a:p>
            <a:r>
              <a:rPr lang="en-US" sz="4800" b="1" i="0" spc="30" baseline="0" dirty="0">
                <a:solidFill>
                  <a:srgbClr val="C00000"/>
                </a:solidFill>
                <a:latin typeface="Aptos" panose="020B0004020202020204" pitchFamily="34" charset="0"/>
                <a:ea typeface="Helvetica" charset="0"/>
                <a:cs typeface="Helvetica" charset="0"/>
              </a:rPr>
              <a:t>Resilient and Sustainable Transformation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EE736E3-DDCF-86EF-3ADF-B2D1BC188B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/>
        </p:blipFill>
        <p:spPr>
          <a:xfrm>
            <a:off x="1817714" y="277986"/>
            <a:ext cx="4770751" cy="4169990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91C5DEBC-8A79-063D-4780-EEE78C6E8739}"/>
              </a:ext>
            </a:extLst>
          </p:cNvPr>
          <p:cNvGrpSpPr/>
          <p:nvPr userDrawn="1"/>
        </p:nvGrpSpPr>
        <p:grpSpPr>
          <a:xfrm rot="10800000">
            <a:off x="535163" y="41155171"/>
            <a:ext cx="29151130" cy="978786"/>
            <a:chOff x="1090246" y="41371471"/>
            <a:chExt cx="12198350" cy="409575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77AA72C-2B72-4E17-6048-A90BFFA3868B}"/>
                </a:ext>
              </a:extLst>
            </p:cNvPr>
            <p:cNvSpPr/>
            <p:nvPr userDrawn="1"/>
          </p:nvSpPr>
          <p:spPr>
            <a:xfrm>
              <a:off x="1090246" y="41371471"/>
              <a:ext cx="6096000" cy="409575"/>
            </a:xfrm>
            <a:prstGeom prst="rect">
              <a:avLst/>
            </a:prstGeom>
            <a:solidFill>
              <a:srgbClr val="EC353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11D1E3A-7652-E11D-10CD-E8219BC40FDD}"/>
                </a:ext>
              </a:extLst>
            </p:cNvPr>
            <p:cNvSpPr/>
            <p:nvPr userDrawn="1"/>
          </p:nvSpPr>
          <p:spPr>
            <a:xfrm>
              <a:off x="7192596" y="41371471"/>
              <a:ext cx="6096000" cy="409575"/>
            </a:xfrm>
            <a:prstGeom prst="rect">
              <a:avLst/>
            </a:prstGeom>
            <a:solidFill>
              <a:srgbClr val="0345A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39763074-3F1E-4ED2-B4AC-DEC35C92FE72}"/>
              </a:ext>
            </a:extLst>
          </p:cNvPr>
          <p:cNvSpPr txBox="1"/>
          <p:nvPr userDrawn="1"/>
        </p:nvSpPr>
        <p:spPr>
          <a:xfrm>
            <a:off x="1352219" y="41321398"/>
            <a:ext cx="12933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https://cigos2026.sciencesconf.org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4180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470" userDrawn="1">
          <p15:clr>
            <a:srgbClr val="FBAE40"/>
          </p15:clr>
        </p15:guide>
        <p15:guide id="2" pos="953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85679-8868-4142-AE8B-85CC6BE26C41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4101E-89F2-C748-9E4C-2F0E581FBD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682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6960"/>
            <a:ext cx="6528093" cy="3624326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6960"/>
            <a:ext cx="19205838" cy="3624326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85679-8868-4142-AE8B-85CC6BE26C41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4101E-89F2-C748-9E4C-2F0E581FBD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43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85679-8868-4142-AE8B-85CC6BE26C41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4101E-89F2-C748-9E4C-2F0E581FBD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230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62125"/>
            <a:ext cx="26112371" cy="17789985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20410"/>
            <a:ext cx="26112371" cy="9355333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85679-8868-4142-AE8B-85CC6BE26C41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4101E-89F2-C748-9E4C-2F0E581FBD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729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84800"/>
            <a:ext cx="12866966" cy="2713542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84800"/>
            <a:ext cx="12866966" cy="2713542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85679-8868-4142-AE8B-85CC6BE26C41}" type="datetimeFigureOut">
              <a:rPr lang="en-US" smtClean="0"/>
              <a:t>3/6/26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4101E-89F2-C748-9E4C-2F0E581FBD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951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6970"/>
            <a:ext cx="26112371" cy="826635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83919"/>
            <a:ext cx="12807832" cy="5138007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21926"/>
            <a:ext cx="12807832" cy="229775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83919"/>
            <a:ext cx="12870909" cy="5138007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21926"/>
            <a:ext cx="12870909" cy="229775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85679-8868-4142-AE8B-85CC6BE26C41}" type="datetimeFigureOut">
              <a:rPr lang="en-US" smtClean="0"/>
              <a:t>3/6/26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4101E-89F2-C748-9E4C-2F0E581FBD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322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85679-8868-4142-AE8B-85CC6BE26C41}" type="datetimeFigureOut">
              <a:rPr lang="en-US" smtClean="0"/>
              <a:t>3/6/26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4101E-89F2-C748-9E4C-2F0E581FBD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912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85679-8868-4142-AE8B-85CC6BE26C41}" type="datetimeFigureOut">
              <a:rPr lang="en-US" smtClean="0"/>
              <a:t>3/6/26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4101E-89F2-C748-9E4C-2F0E581FBD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909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1150"/>
            <a:ext cx="9764544" cy="997902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57701"/>
            <a:ext cx="15326827" cy="30392467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30175"/>
            <a:ext cx="9764544" cy="23769486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85679-8868-4142-AE8B-85CC6BE26C41}" type="datetimeFigureOut">
              <a:rPr lang="en-US" smtClean="0"/>
              <a:t>3/6/26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4101E-89F2-C748-9E4C-2F0E581FBD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75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1150"/>
            <a:ext cx="9764544" cy="997902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57701"/>
            <a:ext cx="15326827" cy="30392467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30175"/>
            <a:ext cx="9764544" cy="23769486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85679-8868-4142-AE8B-85CC6BE26C41}" type="datetimeFigureOut">
              <a:rPr lang="en-US" smtClean="0"/>
              <a:t>3/6/26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4101E-89F2-C748-9E4C-2F0E581FBD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157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6970"/>
            <a:ext cx="26112371" cy="8266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84800"/>
            <a:ext cx="26112371" cy="27135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38914"/>
            <a:ext cx="6811923" cy="22769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85679-8868-4142-AE8B-85CC6BE26C41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38914"/>
            <a:ext cx="10217884" cy="22769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38914"/>
            <a:ext cx="6811923" cy="22769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4101E-89F2-C748-9E4C-2F0E581FBD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73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entagon 22">
            <a:extLst>
              <a:ext uri="{FF2B5EF4-FFF2-40B4-BE49-F238E27FC236}">
                <a16:creationId xmlns:a16="http://schemas.microsoft.com/office/drawing/2014/main" id="{E8EF88BE-98DD-DE42-7554-91135D387F8E}"/>
              </a:ext>
            </a:extLst>
          </p:cNvPr>
          <p:cNvSpPr/>
          <p:nvPr/>
        </p:nvSpPr>
        <p:spPr>
          <a:xfrm>
            <a:off x="15462600" y="13636997"/>
            <a:ext cx="12960000" cy="1080000"/>
          </a:xfrm>
          <a:prstGeom prst="homePlate">
            <a:avLst>
              <a:gd name="adj" fmla="val 0"/>
            </a:avLst>
          </a:prstGeom>
          <a:solidFill>
            <a:srgbClr val="0B3F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48B9D66-B3EA-B006-734B-5EB2576F62CA}"/>
              </a:ext>
            </a:extLst>
          </p:cNvPr>
          <p:cNvSpPr txBox="1"/>
          <p:nvPr/>
        </p:nvSpPr>
        <p:spPr>
          <a:xfrm>
            <a:off x="15534692" y="13730936"/>
            <a:ext cx="8838242" cy="830997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ptos" panose="020B0004020202020204" pitchFamily="34" charset="0"/>
              </a:rPr>
              <a:t>Results</a:t>
            </a:r>
          </a:p>
        </p:txBody>
      </p:sp>
      <p:sp>
        <p:nvSpPr>
          <p:cNvPr id="36" name="Pentagon 22">
            <a:extLst>
              <a:ext uri="{FF2B5EF4-FFF2-40B4-BE49-F238E27FC236}">
                <a16:creationId xmlns:a16="http://schemas.microsoft.com/office/drawing/2014/main" id="{B5605C0E-23E8-470B-A9C1-699A4FBD2D92}"/>
              </a:ext>
            </a:extLst>
          </p:cNvPr>
          <p:cNvSpPr/>
          <p:nvPr/>
        </p:nvSpPr>
        <p:spPr>
          <a:xfrm>
            <a:off x="1744662" y="13636997"/>
            <a:ext cx="12960000" cy="1080000"/>
          </a:xfrm>
          <a:prstGeom prst="homePlate">
            <a:avLst>
              <a:gd name="adj" fmla="val 0"/>
            </a:avLst>
          </a:prstGeom>
          <a:solidFill>
            <a:srgbClr val="EC35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E893E09-5376-4D7D-8035-263FBE62EA75}"/>
              </a:ext>
            </a:extLst>
          </p:cNvPr>
          <p:cNvSpPr txBox="1"/>
          <p:nvPr/>
        </p:nvSpPr>
        <p:spPr>
          <a:xfrm>
            <a:off x="1816754" y="13730936"/>
            <a:ext cx="8838242" cy="830997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chivo Narrow" panose="02000000000000000000" pitchFamily="2" charset="77"/>
              </a:rPr>
              <a:t>Introduction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9D42E94-37BC-4CF1-A257-D7F327110842}"/>
              </a:ext>
            </a:extLst>
          </p:cNvPr>
          <p:cNvSpPr txBox="1"/>
          <p:nvPr/>
        </p:nvSpPr>
        <p:spPr>
          <a:xfrm>
            <a:off x="18214775" y="13824722"/>
            <a:ext cx="9151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b="1" dirty="0">
              <a:solidFill>
                <a:schemeClr val="bg1"/>
              </a:solidFill>
              <a:latin typeface="Archivo Narrow" panose="02000000000000000000" pitchFamily="2" charset="77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B8AA00E-C197-357B-CDAD-75EB240261D1}"/>
              </a:ext>
            </a:extLst>
          </p:cNvPr>
          <p:cNvSpPr/>
          <p:nvPr/>
        </p:nvSpPr>
        <p:spPr>
          <a:xfrm>
            <a:off x="15462600" y="14830744"/>
            <a:ext cx="12965074" cy="972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60000" rIns="360000" bIns="360000" numCol="3" spcCol="360000" rtlCol="0" anchor="t" anchorCtr="0"/>
          <a:lstStyle/>
          <a:p>
            <a:r>
              <a:rPr lang="en-US" sz="1800" dirty="0">
                <a:solidFill>
                  <a:srgbClr val="0345A5"/>
                </a:solidFill>
                <a:latin typeface="Aptos" panose="020B00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endParaRPr lang="en-US" dirty="0">
              <a:solidFill>
                <a:srgbClr val="0345A5"/>
              </a:solidFill>
              <a:latin typeface="Aptos" panose="020B0004020202020204" pitchFamily="34" charset="0"/>
            </a:endParaRP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"Lorem ipsum dolor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sed do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labore et dolore magna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minim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exercitation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Duis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irure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 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reprehenderit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esse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cillum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fugiat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pariatur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Excepteur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occaecat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cupidatat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proident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sunt in culpa qui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officia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deserunt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.“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"Sed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perspiciatis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unde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omnis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iste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natus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error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accusantium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doloremque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laudantium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totam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rem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aperiam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quae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ab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illo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inventore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veritatis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et quasi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architecto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beatae vitae dicta sunt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explicabo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Nemo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aspernatur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odit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fugit, sed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consequuntur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magni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eos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qui ratione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sequi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nesciunt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Neque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porro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qui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ipsum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sed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numquam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modi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labore et dolore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magnam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quaerat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minima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nostrum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exercitationem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corporis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suscipit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laboriosam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nisi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? Quis autem vel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iure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reprehenderit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qui 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esse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nihil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molestiae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vel illum qui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fugiat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quo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pariatur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?“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"Lorem ipsum dolor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sed do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labore et dolore magna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minim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exercitation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Duis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irure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 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reprehenderit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esse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cillum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fugiat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pariatur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Excepteur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occaecat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cupidatat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proident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sunt in culpa qui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officia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deserunt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.“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"Sed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perspiciatis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unde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omnis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iste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natus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error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accusantium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doloremque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laudantium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totam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rem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aperiam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quae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ab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illo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inventore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veritatis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et quasi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architecto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beatae vitae dicta sunt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explicabo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Nemo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aspernatur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odit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fugit, sed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consequuntur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magni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eos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qui ratione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sequi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nesciunt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Neque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porro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qui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ipsum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sed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numquam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modi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labore et dolore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magnam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quaerat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minima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nostrum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exercitationem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corporis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suscipit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laboriosam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nisi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? Quis autem vel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iure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reprehenderit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qui 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esse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nihil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molestiae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vel illum qui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fugiat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quo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pariatur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?"</a:t>
            </a:r>
            <a:endParaRPr lang="en-US" dirty="0">
              <a:solidFill>
                <a:srgbClr val="0345A5"/>
              </a:solidFill>
              <a:latin typeface="Aptos" panose="020B0004020202020204" pitchFamily="34" charset="0"/>
            </a:endParaRPr>
          </a:p>
          <a:p>
            <a:pPr algn="l"/>
            <a:endParaRPr lang="en-US" dirty="0">
              <a:solidFill>
                <a:srgbClr val="0345A5"/>
              </a:solidFill>
              <a:latin typeface="Aptos" panose="020B0004020202020204" pitchFamily="34" charset="0"/>
            </a:endParaRPr>
          </a:p>
          <a:p>
            <a:endParaRPr lang="en-US" dirty="0">
              <a:solidFill>
                <a:srgbClr val="0345A5"/>
              </a:solidFill>
              <a:latin typeface="Aptos" panose="020B00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892D151-CECF-EDEC-9D66-AF6D471613B6}"/>
              </a:ext>
            </a:extLst>
          </p:cNvPr>
          <p:cNvSpPr/>
          <p:nvPr/>
        </p:nvSpPr>
        <p:spPr>
          <a:xfrm>
            <a:off x="1763712" y="14830744"/>
            <a:ext cx="12965074" cy="972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60000" rIns="360000" bIns="360000" numCol="3" spcCol="360000" rtlCol="0" anchor="t" anchorCtr="0"/>
          <a:lstStyle/>
          <a:p>
            <a:r>
              <a:rPr lang="en-US" sz="1800" dirty="0">
                <a:solidFill>
                  <a:srgbClr val="0345A5"/>
                </a:solidFill>
                <a:latin typeface="Aptos" panose="020B00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endParaRPr lang="en-US" sz="1800" dirty="0">
              <a:solidFill>
                <a:srgbClr val="0345A5"/>
              </a:solidFill>
              <a:latin typeface="Aptos" panose="020B00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"Lorem ipsum dolor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sed do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labore et dolore magna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minim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exercitation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Duis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irure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 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reprehenderit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esse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cillum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fugiat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pariatur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Excepteur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occaecat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cupidatat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proident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sunt in culpa qui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officia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deserunt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.“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"Sed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perspiciatis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unde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omnis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iste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natus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error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accusantium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doloremque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laudantium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totam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rem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aperiam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quae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ab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illo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inventore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veritatis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et quasi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architecto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beatae vitae dicta sunt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explicabo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Nemo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aspernatur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odit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fugit, sed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consequuntur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magni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eos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qui ratione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sequi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nesciunt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Neque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porro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qui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ipsum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sed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numquam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modi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labore et dolore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magnam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quaerat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minima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nostrum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exercitationem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corporis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suscipit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laboriosam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nisi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? Quis autem vel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iure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reprehenderit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qui 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esse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nihil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molestiae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vel illum qui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fugiat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quo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pariatur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?“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"Lorem ipsum dolor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sed do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labore et dolore magna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minim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exercitation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Duis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irure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 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reprehenderit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esse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cillum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fugiat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pariatur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Excepteur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occaecat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cupidatat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proident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sunt in culpa qui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officia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deserunt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.“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"Sed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perspiciatis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unde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omnis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iste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natus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error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accusantium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doloremque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laudantium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totam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rem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aperiam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quae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ab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illo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inventore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veritatis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et quasi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architecto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beatae vitae dicta sunt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explicabo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Nemo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aspernatur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odit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fugit, sed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consequuntur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magni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eos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qui ratione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sequi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nesciunt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Neque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porro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qui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ipsum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sed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numquam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modi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labore et dolore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magnam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quaerat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minima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nostrum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exercitationem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corporis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suscipit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laboriosam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nisi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? Quis autem vel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iure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reprehenderit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qui 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esse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nihil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molestiae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vel illum qui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fugiat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quo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pariatur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?"</a:t>
            </a:r>
            <a:endParaRPr lang="en-US" dirty="0">
              <a:solidFill>
                <a:srgbClr val="0345A5"/>
              </a:solidFill>
              <a:latin typeface="Aptos" panose="020B0004020202020204" pitchFamily="34" charset="0"/>
            </a:endParaRPr>
          </a:p>
          <a:p>
            <a:pPr algn="l"/>
            <a:endParaRPr lang="en-US" dirty="0">
              <a:solidFill>
                <a:srgbClr val="0345A5"/>
              </a:solidFill>
              <a:latin typeface="Aptos" panose="020B0004020202020204" pitchFamily="34" charset="0"/>
            </a:endParaRPr>
          </a:p>
        </p:txBody>
      </p:sp>
      <p:sp>
        <p:nvSpPr>
          <p:cNvPr id="24" name="Pentagon 22">
            <a:extLst>
              <a:ext uri="{FF2B5EF4-FFF2-40B4-BE49-F238E27FC236}">
                <a16:creationId xmlns:a16="http://schemas.microsoft.com/office/drawing/2014/main" id="{312960CF-EA88-E305-C099-77B456EB0C93}"/>
              </a:ext>
            </a:extLst>
          </p:cNvPr>
          <p:cNvSpPr/>
          <p:nvPr/>
        </p:nvSpPr>
        <p:spPr>
          <a:xfrm>
            <a:off x="15462600" y="25509567"/>
            <a:ext cx="12960000" cy="1080000"/>
          </a:xfrm>
          <a:prstGeom prst="homePlate">
            <a:avLst>
              <a:gd name="adj" fmla="val 0"/>
            </a:avLst>
          </a:prstGeom>
          <a:solidFill>
            <a:srgbClr val="EC35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FAB75A4-1B6E-75CC-B5D8-D1FE2ADB5683}"/>
              </a:ext>
            </a:extLst>
          </p:cNvPr>
          <p:cNvSpPr txBox="1"/>
          <p:nvPr/>
        </p:nvSpPr>
        <p:spPr>
          <a:xfrm>
            <a:off x="15534692" y="25603506"/>
            <a:ext cx="8838242" cy="830997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ptos" panose="020B0004020202020204" pitchFamily="34" charset="0"/>
              </a:rPr>
              <a:t>Conclusion</a:t>
            </a:r>
          </a:p>
        </p:txBody>
      </p:sp>
      <p:sp>
        <p:nvSpPr>
          <p:cNvPr id="26" name="Pentagon 22">
            <a:extLst>
              <a:ext uri="{FF2B5EF4-FFF2-40B4-BE49-F238E27FC236}">
                <a16:creationId xmlns:a16="http://schemas.microsoft.com/office/drawing/2014/main" id="{6E4A43AA-02FA-0288-E2B4-51D26CD595F4}"/>
              </a:ext>
            </a:extLst>
          </p:cNvPr>
          <p:cNvSpPr/>
          <p:nvPr/>
        </p:nvSpPr>
        <p:spPr>
          <a:xfrm>
            <a:off x="1744662" y="25509567"/>
            <a:ext cx="12960000" cy="1080000"/>
          </a:xfrm>
          <a:prstGeom prst="homePlate">
            <a:avLst>
              <a:gd name="adj" fmla="val 0"/>
            </a:avLst>
          </a:prstGeom>
          <a:solidFill>
            <a:srgbClr val="0B3F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5DBAE17-0D0B-0036-AD1A-35C97507F42C}"/>
              </a:ext>
            </a:extLst>
          </p:cNvPr>
          <p:cNvSpPr txBox="1"/>
          <p:nvPr/>
        </p:nvSpPr>
        <p:spPr>
          <a:xfrm>
            <a:off x="1816754" y="25603506"/>
            <a:ext cx="8838242" cy="830997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ptos" panose="020B0004020202020204" pitchFamily="34" charset="0"/>
              </a:rPr>
              <a:t>Methodology</a:t>
            </a:r>
          </a:p>
        </p:txBody>
      </p:sp>
      <p:sp>
        <p:nvSpPr>
          <p:cNvPr id="31" name="Pentagon 22">
            <a:extLst>
              <a:ext uri="{FF2B5EF4-FFF2-40B4-BE49-F238E27FC236}">
                <a16:creationId xmlns:a16="http://schemas.microsoft.com/office/drawing/2014/main" id="{3B0E725B-F669-7025-1D88-9C4CE4619DD6}"/>
              </a:ext>
            </a:extLst>
          </p:cNvPr>
          <p:cNvSpPr/>
          <p:nvPr/>
        </p:nvSpPr>
        <p:spPr>
          <a:xfrm>
            <a:off x="1739587" y="37488851"/>
            <a:ext cx="12960000" cy="1080000"/>
          </a:xfrm>
          <a:prstGeom prst="homePlate">
            <a:avLst>
              <a:gd name="adj" fmla="val 0"/>
            </a:avLst>
          </a:prstGeom>
          <a:solidFill>
            <a:srgbClr val="EC35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67E1026-B31E-292F-5A39-4A48D4A94645}"/>
              </a:ext>
            </a:extLst>
          </p:cNvPr>
          <p:cNvSpPr txBox="1"/>
          <p:nvPr/>
        </p:nvSpPr>
        <p:spPr>
          <a:xfrm>
            <a:off x="1811679" y="37582790"/>
            <a:ext cx="8838242" cy="830997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ptos" panose="020B0004020202020204" pitchFamily="34" charset="0"/>
              </a:rPr>
              <a:t>Acknowledgements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334C8F2-F413-87BD-BEB7-CBA21F6507EB}"/>
              </a:ext>
            </a:extLst>
          </p:cNvPr>
          <p:cNvSpPr txBox="1"/>
          <p:nvPr/>
        </p:nvSpPr>
        <p:spPr>
          <a:xfrm>
            <a:off x="4491762" y="37676576"/>
            <a:ext cx="9151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b="1" dirty="0">
              <a:solidFill>
                <a:schemeClr val="bg1"/>
              </a:solidFill>
              <a:latin typeface="Archivo Narrow" panose="02000000000000000000" pitchFamily="2" charset="77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271CF7B8-E244-53EC-BAEB-EEE983810BCB}"/>
              </a:ext>
            </a:extLst>
          </p:cNvPr>
          <p:cNvSpPr/>
          <p:nvPr/>
        </p:nvSpPr>
        <p:spPr>
          <a:xfrm>
            <a:off x="1739588" y="38983087"/>
            <a:ext cx="12965074" cy="19501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60000" rIns="360000" bIns="360000" rtlCol="0" anchor="t" anchorCtr="0"/>
          <a:lstStyle/>
          <a:p>
            <a:r>
              <a:rPr lang="en-US" sz="1800" dirty="0">
                <a:solidFill>
                  <a:srgbClr val="0345A5"/>
                </a:solidFill>
                <a:latin typeface="Aptos" panose="020B00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</a:t>
            </a:r>
            <a:r>
              <a:rPr lang="en-US" sz="1800" dirty="0" err="1">
                <a:solidFill>
                  <a:srgbClr val="0345A5"/>
                </a:solidFill>
                <a:latin typeface="Aptos" panose="020B00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informationto</a:t>
            </a:r>
            <a:r>
              <a:rPr lang="en-US" sz="1800" dirty="0">
                <a:solidFill>
                  <a:srgbClr val="0345A5"/>
                </a:solidFill>
                <a:latin typeface="Aptos" panose="020B00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this section.</a:t>
            </a:r>
          </a:p>
          <a:p>
            <a:endParaRPr lang="en-US" dirty="0">
              <a:solidFill>
                <a:srgbClr val="0345A5"/>
              </a:solidFill>
              <a:latin typeface="Aptos" panose="020B00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1294C9E-1D0F-43D5-B417-87DC890FEF24}"/>
              </a:ext>
            </a:extLst>
          </p:cNvPr>
          <p:cNvSpPr txBox="1"/>
          <p:nvPr/>
        </p:nvSpPr>
        <p:spPr>
          <a:xfrm>
            <a:off x="6858000" y="7329779"/>
            <a:ext cx="2168927" cy="2339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ptos" panose="020B0004020202020204" pitchFamily="34" charset="0"/>
              </a:rPr>
              <a:t>Abstract</a:t>
            </a:r>
          </a:p>
        </p:txBody>
      </p:sp>
      <p:sp>
        <p:nvSpPr>
          <p:cNvPr id="56" name="Title 1">
            <a:extLst>
              <a:ext uri="{FF2B5EF4-FFF2-40B4-BE49-F238E27FC236}">
                <a16:creationId xmlns:a16="http://schemas.microsoft.com/office/drawing/2014/main" id="{65F04C57-465B-4398-A542-F813075394EF}"/>
              </a:ext>
            </a:extLst>
          </p:cNvPr>
          <p:cNvSpPr txBox="1">
            <a:spLocks/>
          </p:cNvSpPr>
          <p:nvPr/>
        </p:nvSpPr>
        <p:spPr>
          <a:xfrm>
            <a:off x="6858000" y="4247316"/>
            <a:ext cx="20182939" cy="308907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302748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56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sz="6000" b="1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Enter the title of your paper here</a:t>
            </a:r>
            <a:br>
              <a:rPr lang="en-GB" sz="4800" dirty="0">
                <a:latin typeface="Aptos" panose="020B0004020202020204" pitchFamily="34" charset="0"/>
              </a:rPr>
            </a:br>
            <a:endParaRPr lang="en-GB" sz="2800" dirty="0">
              <a:latin typeface="Aptos" panose="020B000402020202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en-GB" sz="2800" b="1" dirty="0">
                <a:latin typeface="Aptos" panose="020B0004020202020204" pitchFamily="34" charset="0"/>
              </a:rPr>
              <a:t>Name of Author</a:t>
            </a:r>
            <a:br>
              <a:rPr lang="en-GB" sz="2800" b="1" dirty="0">
                <a:latin typeface="Aptos" panose="020B0004020202020204" pitchFamily="34" charset="0"/>
              </a:rPr>
            </a:br>
            <a:r>
              <a:rPr lang="en-GB" sz="2800" i="1" dirty="0">
                <a:latin typeface="Aptos" panose="020B0004020202020204" pitchFamily="34" charset="0"/>
              </a:rPr>
              <a:t>Include affiliations (University, Department if needed)</a:t>
            </a:r>
            <a:endParaRPr lang="en-US" sz="2800" i="1" dirty="0">
              <a:latin typeface="Aptos" panose="020B0004020202020204" pitchFamily="34" charset="0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DD1F00F6-3CB6-4C28-9141-9808122C5E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8103836"/>
            <a:ext cx="16287750" cy="511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64" tIns="34282" rIns="68564" bIns="34282" numCol="2" spcCol="360000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sz="2400" dirty="0">
                <a:solidFill>
                  <a:srgbClr val="0345A5"/>
                </a:solidFill>
                <a:latin typeface="Aptos" panose="020B00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endParaRPr lang="en-US" sz="2400" dirty="0">
              <a:solidFill>
                <a:srgbClr val="0345A5"/>
              </a:solidFill>
              <a:latin typeface="Aptos" panose="020B00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/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"Lorem ipsum dolor sit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sed do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labore et dolore magna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minim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exercitation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nisi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Duis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irure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 in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reprehenderit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esse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cillum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dolore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fugiat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pariatur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Excepteur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occaecat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cupidatat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non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proident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sunt in culpa qui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officia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deserunt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mollit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anim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id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laborum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.“</a:t>
            </a:r>
          </a:p>
          <a:p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"Lorem ipsum dolor sit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sed do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labore et dolore magna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minim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exercitation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nisi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Duis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irure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 in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reprehenderit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esse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cillum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dolore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fugiat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pariatur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Excepteur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occaecat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cupidatat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non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proident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sunt in culpa qui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officia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deserunt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mollit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anim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id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laborum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.“</a:t>
            </a:r>
          </a:p>
          <a:p>
            <a:pPr algn="l"/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 ipsum dolor sit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sed do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labore et dolore magna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minim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exercitation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nisi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Duis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irure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 in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reprehenderit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esse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cillum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dolore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fugiat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pariatur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Excepteur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occaecat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cupidatat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non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proident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sunt in culpa qui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officia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deserunt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mollit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anim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id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laborum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.“</a:t>
            </a:r>
          </a:p>
          <a:p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"Lorem ipsum dolor sit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sed do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labore et dolore magna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minim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exercitation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nisi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Duis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irure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 in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reprehenderit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esse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cillum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dolore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fugiat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pariatur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Excepteur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occaecat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cupidatat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non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proident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sunt in culpa qui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officia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deserunt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mollit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anim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id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laborum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.“</a:t>
            </a:r>
          </a:p>
          <a:p>
            <a:endParaRPr lang="en-US" sz="2000" b="0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pPr algn="l"/>
            <a:endParaRPr lang="en-US" sz="2000" b="0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2F22C7D-7699-AD99-EEBE-C2233A5237E5}"/>
              </a:ext>
            </a:extLst>
          </p:cNvPr>
          <p:cNvSpPr/>
          <p:nvPr/>
        </p:nvSpPr>
        <p:spPr>
          <a:xfrm>
            <a:off x="15462600" y="26932039"/>
            <a:ext cx="12965074" cy="972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60000" rIns="360000" bIns="360000" numCol="3" spcCol="360000" rtlCol="0" anchor="t" anchorCtr="0"/>
          <a:lstStyle/>
          <a:p>
            <a:r>
              <a:rPr lang="en-US" sz="1800" dirty="0">
                <a:solidFill>
                  <a:srgbClr val="0345A5"/>
                </a:solidFill>
                <a:latin typeface="Aptos" panose="020B00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endParaRPr lang="en-US" dirty="0">
              <a:solidFill>
                <a:srgbClr val="0345A5"/>
              </a:solidFill>
              <a:latin typeface="Aptos" panose="020B0004020202020204" pitchFamily="34" charset="0"/>
            </a:endParaRP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"Lorem ipsum dolor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sed do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labore et dolore magna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minim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exercitation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Duis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irure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 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reprehenderit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esse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cillum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fugiat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pariatur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Excepteur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occaecat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cupidatat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proident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sunt in culpa qui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officia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deserunt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.“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"Sed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perspiciatis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unde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omnis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iste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natus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error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accusantium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doloremque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laudantium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totam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rem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aperiam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quae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ab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illo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inventore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veritatis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et quasi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architecto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beatae vitae dicta sunt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explicabo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Nemo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aspernatur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odit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fugit, sed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consequuntur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magni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eos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qui ratione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sequi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nesciunt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Neque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porro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qui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ipsum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sed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numquam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modi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labore et dolore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magnam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quaerat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minima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nostrum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exercitationem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corporis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suscipit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laboriosam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nisi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? Quis autem vel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iure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reprehenderit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qui 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esse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nihil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molestiae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vel illum qui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fugiat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quo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pariatur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?“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"Lorem ipsum dolor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sed do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labore et dolore magna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minim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exercitation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Duis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irure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 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reprehenderit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esse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cillum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fugiat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pariatur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Excepteur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occaecat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cupidatat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proident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sunt in culpa qui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officia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deserunt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.“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"Sed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perspiciatis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unde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omnis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iste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natus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error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accusantium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doloremque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laudantium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totam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rem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aperiam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quae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ab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illo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inventore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veritatis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et quasi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architecto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beatae vitae dicta sunt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explicabo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Nemo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aspernatur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odit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fugit, sed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consequuntur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magni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eos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qui ratione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sequi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nesciunt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Neque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porro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qui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ipsum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sed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numquam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modi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labore et dolore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magnam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quaerat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minima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nostrum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exercitationem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corporis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suscipit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laboriosam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nisi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? Quis autem vel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iure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reprehenderit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qui 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esse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nihil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molestiae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vel illum qui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fugiat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quo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pariatur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?"</a:t>
            </a:r>
            <a:endParaRPr lang="en-US" dirty="0">
              <a:solidFill>
                <a:srgbClr val="0345A5"/>
              </a:solidFill>
              <a:latin typeface="Aptos" panose="020B0004020202020204" pitchFamily="34" charset="0"/>
            </a:endParaRPr>
          </a:p>
          <a:p>
            <a:pPr algn="l"/>
            <a:endParaRPr lang="en-US" dirty="0">
              <a:solidFill>
                <a:srgbClr val="0345A5"/>
              </a:solidFill>
              <a:latin typeface="Aptos" panose="020B0004020202020204" pitchFamily="34" charset="0"/>
            </a:endParaRPr>
          </a:p>
          <a:p>
            <a:endParaRPr lang="en-US" dirty="0">
              <a:solidFill>
                <a:srgbClr val="0345A5"/>
              </a:solidFill>
              <a:latin typeface="Aptos" panose="020B00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58196C-63FB-1BEC-9A52-57655FFB4488}"/>
              </a:ext>
            </a:extLst>
          </p:cNvPr>
          <p:cNvSpPr/>
          <p:nvPr/>
        </p:nvSpPr>
        <p:spPr>
          <a:xfrm>
            <a:off x="1763712" y="26932039"/>
            <a:ext cx="12965074" cy="972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60000" rIns="360000" bIns="360000" numCol="3" spcCol="360000" rtlCol="0" anchor="t" anchorCtr="0"/>
          <a:lstStyle/>
          <a:p>
            <a:r>
              <a:rPr lang="en-US" sz="1800" dirty="0">
                <a:solidFill>
                  <a:srgbClr val="0345A5"/>
                </a:solidFill>
                <a:latin typeface="Aptos" panose="020B0004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  <a:p>
            <a:endParaRPr lang="en-US" sz="1800" dirty="0">
              <a:solidFill>
                <a:srgbClr val="0345A5"/>
              </a:solidFill>
              <a:latin typeface="Aptos" panose="020B00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"Lorem ipsum dolor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sed do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labore et dolore magna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minim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exercitation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Duis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irure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 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reprehenderit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esse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cillum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fugiat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pariatur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Excepteur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occaecat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cupidatat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proident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sunt in culpa qui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officia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deserunt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.“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"Sed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perspiciatis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unde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omnis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iste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natus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error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accusantium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doloremque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laudantium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totam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rem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aperiam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quae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ab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illo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inventore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veritatis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et quasi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architecto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beatae vitae dicta sunt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explicabo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Nemo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aspernatur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odit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fugit, sed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consequuntur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magni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eos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qui ratione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sequi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nesciunt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Neque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porro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qui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ipsum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sed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numquam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modi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labore et dolore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magnam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quaerat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minima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nostrum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exercitationem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corporis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suscipit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laboriosam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nisi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? Quis autem vel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iure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reprehenderit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qui 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esse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nihil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molestiae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vel illum qui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fugiat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quo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pariatur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?“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"Lorem ipsum dolor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sed do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labore et dolore magna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minim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exercitation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Duis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irure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 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reprehenderit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esse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cillum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fugiat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pariatur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Excepteur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occaecat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cupidatat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proident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sunt in culpa qui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officia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deserunt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.“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"Sed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perspiciatis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unde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omnis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iste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natus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error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accusantium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doloremque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laudantium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totam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rem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aperiam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quae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ab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illo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inventore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veritatis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et quasi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architecto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beatae vitae dicta sunt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explicabo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Nemo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aspernatur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odit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fugit, sed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consequuntur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magni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eos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qui ratione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sequi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nesciunt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Neque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porro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qui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ipsum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sed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numquam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modi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labore et dolore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magnam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quaerat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minima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nostrum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exercitationem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corporis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suscipit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laboriosam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nisi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? Quis autem vel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iure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reprehenderit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qui 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esse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nihil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molestiae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vel illum qui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fugiat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quo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pariatur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?"</a:t>
            </a:r>
            <a:endParaRPr lang="en-US" dirty="0">
              <a:solidFill>
                <a:srgbClr val="0345A5"/>
              </a:solidFill>
              <a:latin typeface="Aptos" panose="020B0004020202020204" pitchFamily="34" charset="0"/>
            </a:endParaRPr>
          </a:p>
          <a:p>
            <a:pPr algn="l"/>
            <a:endParaRPr lang="en-US" dirty="0">
              <a:solidFill>
                <a:srgbClr val="0345A5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749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</TotalTime>
  <Words>2223</Words>
  <Application>Microsoft Macintosh PowerPoint</Application>
  <PresentationFormat>Custom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Archivo Narrow</vt:lpstr>
      <vt:lpstr>Aptos</vt:lpstr>
      <vt:lpstr>Arial</vt:lpstr>
      <vt:lpstr>Calibri</vt:lpstr>
      <vt:lpstr>Calibri Light</vt:lpstr>
      <vt:lpstr>Open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TRANSPORT DEVELOPMENT IN VIETNAM: RECENT ACHIEVEMENTS AND KEY CHALLENGES  Truong Thi My Thanh University of Transport Technology, Vietnam</dc:title>
  <dc:creator>Dang Huong Vy Phan</dc:creator>
  <cp:lastModifiedBy>Khuyên Thảo</cp:lastModifiedBy>
  <cp:revision>13</cp:revision>
  <dcterms:created xsi:type="dcterms:W3CDTF">2021-10-22T08:41:35Z</dcterms:created>
  <dcterms:modified xsi:type="dcterms:W3CDTF">2026-03-06T06:46:41Z</dcterms:modified>
</cp:coreProperties>
</file>